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2" r:id="rId4"/>
    <p:sldId id="260" r:id="rId5"/>
    <p:sldId id="264" r:id="rId6"/>
    <p:sldId id="258" r:id="rId7"/>
    <p:sldId id="261" r:id="rId8"/>
    <p:sldId id="259" r:id="rId9"/>
    <p:sldId id="263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B53A2A-902F-4AB2-80C3-320F517FA1D7}" v="3" dt="2024-11-05T18:43:29.9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TAVARES FILHO" userId="2abd716e9b20abad" providerId="LiveId" clId="{EDB53A2A-902F-4AB2-80C3-320F517FA1D7}"/>
    <pc:docChg chg="custSel addSld modSld">
      <pc:chgData name="FRANCISCO TAVARES FILHO" userId="2abd716e9b20abad" providerId="LiveId" clId="{EDB53A2A-902F-4AB2-80C3-320F517FA1D7}" dt="2024-11-05T18:44:12.763" v="53" actId="14100"/>
      <pc:docMkLst>
        <pc:docMk/>
      </pc:docMkLst>
      <pc:sldChg chg="addSp delSp modSp new mod">
        <pc:chgData name="FRANCISCO TAVARES FILHO" userId="2abd716e9b20abad" providerId="LiveId" clId="{EDB53A2A-902F-4AB2-80C3-320F517FA1D7}" dt="2024-11-05T18:44:12.763" v="53" actId="14100"/>
        <pc:sldMkLst>
          <pc:docMk/>
          <pc:sldMk cId="2681037151" sldId="264"/>
        </pc:sldMkLst>
        <pc:spChg chg="del">
          <ac:chgData name="FRANCISCO TAVARES FILHO" userId="2abd716e9b20abad" providerId="LiveId" clId="{EDB53A2A-902F-4AB2-80C3-320F517FA1D7}" dt="2024-11-05T18:42:24.484" v="4" actId="478"/>
          <ac:spMkLst>
            <pc:docMk/>
            <pc:sldMk cId="2681037151" sldId="264"/>
            <ac:spMk id="2" creationId="{017AAB1A-B761-70B7-381A-23C8335D4A0B}"/>
          </ac:spMkLst>
        </pc:spChg>
        <pc:spChg chg="del">
          <ac:chgData name="FRANCISCO TAVARES FILHO" userId="2abd716e9b20abad" providerId="LiveId" clId="{EDB53A2A-902F-4AB2-80C3-320F517FA1D7}" dt="2024-11-05T18:42:35.913" v="6" actId="478"/>
          <ac:spMkLst>
            <pc:docMk/>
            <pc:sldMk cId="2681037151" sldId="264"/>
            <ac:spMk id="3" creationId="{31A6FD68-18A9-5FDF-66A7-C023F345BB87}"/>
          </ac:spMkLst>
        </pc:spChg>
        <pc:spChg chg="add mod">
          <ac:chgData name="FRANCISCO TAVARES FILHO" userId="2abd716e9b20abad" providerId="LiveId" clId="{EDB53A2A-902F-4AB2-80C3-320F517FA1D7}" dt="2024-11-05T18:43:06.818" v="46" actId="20577"/>
          <ac:spMkLst>
            <pc:docMk/>
            <pc:sldMk cId="2681037151" sldId="264"/>
            <ac:spMk id="6" creationId="{931A6369-6982-0CC7-C040-B11E154C2093}"/>
          </ac:spMkLst>
        </pc:spChg>
        <pc:spChg chg="add mod">
          <ac:chgData name="FRANCISCO TAVARES FILHO" userId="2abd716e9b20abad" providerId="LiveId" clId="{EDB53A2A-902F-4AB2-80C3-320F517FA1D7}" dt="2024-11-05T18:43:54.516" v="52" actId="20577"/>
          <ac:spMkLst>
            <pc:docMk/>
            <pc:sldMk cId="2681037151" sldId="264"/>
            <ac:spMk id="7" creationId="{16FF3A7E-A5A4-2C05-E33C-27ED5CEEADE2}"/>
          </ac:spMkLst>
        </pc:spChg>
        <pc:picChg chg="add mod modCrop">
          <ac:chgData name="FRANCISCO TAVARES FILHO" userId="2abd716e9b20abad" providerId="LiveId" clId="{EDB53A2A-902F-4AB2-80C3-320F517FA1D7}" dt="2024-11-05T18:44:12.763" v="53" actId="14100"/>
          <ac:picMkLst>
            <pc:docMk/>
            <pc:sldMk cId="2681037151" sldId="264"/>
            <ac:picMk id="5" creationId="{3E20E2C6-4E76-7246-7FF7-D7C3DC65CE7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6600D-CE8C-4F83-A893-8B77681E44E7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2AB96-4E4E-45ED-8CCB-D12EDCF55F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155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As diretrizes anteriores constavam na Resolução CNE/CES nº 10, de 16 de dezembro de 2004.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2AB96-4E4E-45ED-8CCB-D12EDCF55FB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7849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As quatro primeiras foram elaboradas com base nos padrões educacionais do IFAC. Para adequar esse parâmetro à realidade brasileira, foram acrescentados a perícia, os mecanismos de governança e a tecnologia da informação, como uma </a:t>
            </a:r>
            <a:r>
              <a:rPr lang="pt-BR" dirty="0" err="1"/>
              <a:t>compe</a:t>
            </a:r>
            <a:r>
              <a:rPr lang="pt-BR" dirty="0"/>
              <a:t> </a:t>
            </a:r>
            <a:r>
              <a:rPr lang="pt-BR" dirty="0" err="1"/>
              <a:t>tênciatransdisciplinar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2AB96-4E4E-45ED-8CCB-D12EDCF55FB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357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Os alunos serão formados com base nos valores ESG (</a:t>
            </a:r>
            <a:r>
              <a:rPr lang="pt-BR" sz="12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Environmental</a:t>
            </a:r>
            <a:r>
              <a:rPr lang="pt-BR" sz="1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 </a:t>
            </a:r>
            <a:r>
              <a:rPr lang="pt-BR" sz="12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Social</a:t>
            </a:r>
            <a:r>
              <a:rPr lang="pt-BR" sz="1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 </a:t>
            </a:r>
            <a:r>
              <a:rPr lang="pt-BR" sz="1200" b="1" i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</a:t>
            </a:r>
            <a:r>
              <a:rPr lang="pt-BR" sz="12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Governance</a:t>
            </a:r>
            <a:r>
              <a:rPr lang="pt-BR" sz="1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e nas novas tecnologias e ambientes digitais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2AB96-4E4E-45ED-8CCB-D12EDCF55FB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274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94048C-E495-3C0F-867A-68CC7A2DC1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AD698175-4A66-2ECA-6582-81EEF95B63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A53065EC-76F2-5214-D6BE-0521DBED97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1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6FFA42C-0B18-7B60-7E8F-33B787B010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2AB96-4E4E-45ED-8CCB-D12EDCF55FBA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374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5E3BBF-6E17-BD94-ED5E-4203781E1C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0E24E067-3517-4680-E340-99E0A60CFB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23195B30-2A5C-15C1-820C-6DA2B95A03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As diretrizes anteriores constavam na Resolução CNE/CES nº 10, de 16 de dezembro de 2004.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50ABCA4-6FDB-7470-BE6D-C2823B5C8D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2AB96-4E4E-45ED-8CCB-D12EDCF55FBA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8119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767F0C-585B-EF44-5BA0-26E92578EC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141A60-AD06-ADDD-FBA1-76CE72A911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9BB695-3E16-228A-2810-ED556CD7A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300EF-4BC9-4FD6-9775-C006B747F5E8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0A0E4F-E0C5-56A0-DD00-03BB3EC04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621511-6B76-11B5-864B-4DE7FA6C4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A318-9325-4A7F-ABD0-362A9C0B6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734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B353CB-394D-8926-42D8-68EB61D3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11E4084-AAA2-160B-0CA2-3BDAD329C4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B1F763-C1B4-16C6-14FB-B8AB6ED30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300EF-4BC9-4FD6-9775-C006B747F5E8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7A2DFA-20BE-5D51-B143-F2D43852C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D5DA35-754C-CFC5-0DA5-26D51FC4B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A318-9325-4A7F-ABD0-362A9C0B6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6475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4D27BD4-5648-E3E2-B151-FD47C24E73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D483285-9DC6-CE80-1BA9-BB01FC669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F66FCE-F928-4BE2-A5D2-DEF7E2A46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300EF-4BC9-4FD6-9775-C006B747F5E8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27C338-E2C5-8E47-47B5-D8BF2CF1A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42B734-6FA6-5A2C-A16D-F37CA5CF6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A318-9325-4A7F-ABD0-362A9C0B6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98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DF6489-7B1A-5492-80B5-5A293BE1D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4A1CE9-E674-0882-BBAB-673EF1022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724A70-8ABA-3D60-EA55-4BDAB1E96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300EF-4BC9-4FD6-9775-C006B747F5E8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FD0E75-A737-0372-65E4-62247C18C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972BBA6-ED44-620D-5E1E-A5B0FB836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A318-9325-4A7F-ABD0-362A9C0B6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74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18205F-93BF-740F-7B73-D0BEA1E80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E13D177-6C4F-D82F-1FF9-74823F91B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D01205-1058-547A-8EC4-CE88DF685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300EF-4BC9-4FD6-9775-C006B747F5E8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901FD3-B5C4-AD98-86B6-597933B67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27706D-6E94-297F-EE0F-C581A6271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A318-9325-4A7F-ABD0-362A9C0B6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30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5621DB-E899-30EF-B43B-BC1DB73AE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2392DD-51DD-1122-99F2-0A37D3E5E0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8C2AF08-45A3-618F-8B29-69B12A6566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49BEA6C-9154-8655-C8C2-511C28AEA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300EF-4BC9-4FD6-9775-C006B747F5E8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27E4865-C50A-35AF-E070-271DBE8D5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3EE7A8-6E35-879F-42CD-AB0ED8ADE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A318-9325-4A7F-ABD0-362A9C0B6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218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B25150-07ED-3257-DF8E-BF42F1897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BD1CBF4-12C9-D899-A83E-DFA5E9DC3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2B9F1C3-CB52-F317-9F31-5167F21EA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A379B04-1E3B-58F3-1A37-B855B19961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5E5F069-B2B3-C17F-78AB-E320687499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7EFFB7F-DFFF-8A5E-A720-7381D8E37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300EF-4BC9-4FD6-9775-C006B747F5E8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72C5178-BF44-BEF3-A1F4-F8000C68A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BE20EE0-850F-CC64-BD99-7CB7EC000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A318-9325-4A7F-ABD0-362A9C0B6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1392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E3A027-30BD-1872-7B22-B1A293379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A5967C4-200E-EA99-2AC5-7C3A51ED9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300EF-4BC9-4FD6-9775-C006B747F5E8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3A85005-1D69-5907-B650-16FE793DA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56F5D8B-E36A-8967-D3AD-9D7F80231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A318-9325-4A7F-ABD0-362A9C0B6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2620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C8D140B-9CDC-A8DA-CB49-0166A59FF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300EF-4BC9-4FD6-9775-C006B747F5E8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0624167-1854-6A05-0450-2F93DCB90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6F333A2-6F11-E05A-4B9E-6D8ACC217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A318-9325-4A7F-ABD0-362A9C0B6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318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9F7CD7-551D-47FA-0EEE-AF158A46B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6305F4-23C2-976D-A36D-62027FD81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2553A2A-73E7-5069-3D99-043DCB818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2BE1DE4-B9D0-A1D5-9700-B2026B70B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300EF-4BC9-4FD6-9775-C006B747F5E8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3F0003D-ABD8-0C9F-2674-C468884E1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09CB484-0059-40E4-6855-34286E813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A318-9325-4A7F-ABD0-362A9C0B6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38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3EE759-25BE-BCE0-A71A-EC08BF05C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EAF0A1B-ECE7-7DC9-2003-63BC1232A7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46C24BF-5A25-BFA9-8BD6-7795CDC56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6353F48-6BA6-191F-A5EF-823EA45FF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300EF-4BC9-4FD6-9775-C006B747F5E8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9949B51-9974-BC7F-1D53-40621E1AC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65291C6-F0F0-EB48-D36B-903E9C38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A318-9325-4A7F-ABD0-362A9C0B6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6086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56CF6F5-2DB3-822A-1B33-BCE292CC0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705FD1F-71AD-E44D-FE5F-19CF23487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DFF382-6081-4632-EE23-75B9D222E5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0300EF-4BC9-4FD6-9775-C006B747F5E8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EE99F-6067-9111-A38B-E35CF4ADCF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0458118-2173-0DD3-1D93-07B57103C4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84A318-9325-4A7F-ABD0-362A9C0B6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432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fc.org.br/wp-content/uploads/2024/10/guia_diretrizes_curriculares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fc.org.br/wp-content/uploads/2024/10/guia_diretrizes_curriculares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ortal.mec.gov.br/index.php?option=com_docman&amp;view=download&amp;alias=257031-rces001-24&amp;category_slug=marco-2024&amp;Itemid=3019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D88133-DE22-05E6-A963-8512CAC04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pPr algn="l"/>
            <a:r>
              <a:rPr lang="pt-BR" dirty="0"/>
              <a:t>Diretrizes curriculares do curso de Ciências Contábeis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2E220443-9223-A9B4-0915-20F6DCDA37EA}"/>
              </a:ext>
            </a:extLst>
          </p:cNvPr>
          <p:cNvGrpSpPr/>
          <p:nvPr/>
        </p:nvGrpSpPr>
        <p:grpSpPr>
          <a:xfrm>
            <a:off x="1524000" y="603279"/>
            <a:ext cx="5873560" cy="1323842"/>
            <a:chOff x="841865" y="711436"/>
            <a:chExt cx="4608512" cy="1109662"/>
          </a:xfrm>
        </p:grpSpPr>
        <p:sp>
          <p:nvSpPr>
            <p:cNvPr id="5" name="Rectangle 2">
              <a:extLst>
                <a:ext uri="{FF2B5EF4-FFF2-40B4-BE49-F238E27FC236}">
                  <a16:creationId xmlns:a16="http://schemas.microsoft.com/office/drawing/2014/main" id="{59F1E810-3E01-579A-170A-B6B25858A9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2452" y="920986"/>
              <a:ext cx="3717925" cy="806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accent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buFontTx/>
                <a:buNone/>
              </a:pPr>
              <a:r>
                <a:rPr lang="pt-BR" altLang="pt-BR" sz="2800" b="1" i="1" dirty="0"/>
                <a:t>U E R N</a:t>
              </a:r>
            </a:p>
            <a:p>
              <a:pPr eaLnBrk="1" hangingPunct="1">
                <a:lnSpc>
                  <a:spcPct val="80000"/>
                </a:lnSpc>
                <a:buFontTx/>
                <a:buNone/>
              </a:pPr>
              <a:r>
                <a:rPr lang="pt-BR" altLang="pt-BR" sz="1200" b="1" i="1" dirty="0"/>
                <a:t>Campus Avançado de Patu-RN</a:t>
              </a:r>
            </a:p>
            <a:p>
              <a:pPr eaLnBrk="1" hangingPunct="1">
                <a:lnSpc>
                  <a:spcPct val="80000"/>
                </a:lnSpc>
                <a:buFontTx/>
                <a:buNone/>
              </a:pPr>
              <a:r>
                <a:rPr lang="pt-BR" altLang="pt-BR" sz="1200" b="1" i="1" dirty="0"/>
                <a:t>Departamento de Ciências Contábeis</a:t>
              </a:r>
            </a:p>
          </p:txBody>
        </p:sp>
        <p:graphicFrame>
          <p:nvGraphicFramePr>
            <p:cNvPr id="6" name="Object 3">
              <a:extLst>
                <a:ext uri="{FF2B5EF4-FFF2-40B4-BE49-F238E27FC236}">
                  <a16:creationId xmlns:a16="http://schemas.microsoft.com/office/drawing/2014/main" id="{4C00796D-75DD-C895-738A-3C585BD65B4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76420226"/>
                </p:ext>
              </p:extLst>
            </p:nvPr>
          </p:nvGraphicFramePr>
          <p:xfrm>
            <a:off x="841865" y="711436"/>
            <a:ext cx="947737" cy="1109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Figura" r:id="rId2" imgW="2218944" imgH="3096768" progId="Word.Picture.8">
                    <p:embed/>
                  </p:oleObj>
                </mc:Choice>
                <mc:Fallback>
                  <p:oleObj name="Figura" r:id="rId2" imgW="2218944" imgH="3096768" progId="Word.Picture.8">
                    <p:embed/>
                    <p:pic>
                      <p:nvPicPr>
                        <p:cNvPr id="6" name="Object 3">
                          <a:extLst>
                            <a:ext uri="{FF2B5EF4-FFF2-40B4-BE49-F238E27FC236}">
                              <a16:creationId xmlns:a16="http://schemas.microsoft.com/office/drawing/2014/main" id="{4C00796D-75DD-C895-738A-3C585BD65B4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1865" y="711436"/>
                          <a:ext cx="947737" cy="11096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54040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E1DD6E-C0CA-2D13-F6A8-8FE693857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Diretrizes Curriculares do Curso de Ciências Contábeis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2B08E3-FB68-7435-6869-4648EC9E2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8814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São</a:t>
            </a:r>
            <a:r>
              <a:rPr lang="pt-BR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 conjunto de </a:t>
            </a:r>
            <a:r>
              <a:rPr lang="pt-BR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princípios e critérios </a:t>
            </a:r>
            <a:r>
              <a:rPr lang="pt-BR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serem observados pelas IES, na organização, no planejamento, no desenvolvimento e na avaliação da graduação em Ciências Contábeis (CNE, 2024).</a:t>
            </a:r>
          </a:p>
          <a:p>
            <a:pPr>
              <a:lnSpc>
                <a:spcPct val="150000"/>
              </a:lnSpc>
            </a:pPr>
            <a:r>
              <a:rPr lang="pt-BR" sz="24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Res. CNE/CES nº 1</a:t>
            </a:r>
            <a:r>
              <a:rPr lang="pt-BR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vigorando desde 2/05/2024 (12 </a:t>
            </a:r>
            <a:r>
              <a:rPr lang="pt-BR" sz="24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arts</a:t>
            </a:r>
            <a:r>
              <a:rPr lang="pt-BR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., 1 apêndice)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Objetivo: alinhar a formação dos estudantes à realidade e às demandas do mercado contábil</a:t>
            </a:r>
            <a:r>
              <a:rPr lang="pt-BR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pt-BR" sz="18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Prazo</a:t>
            </a:r>
            <a:r>
              <a:rPr lang="pt-BR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2 anos.</a:t>
            </a:r>
            <a:endParaRPr lang="pt-BR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98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91CB4A-5799-D5E0-8294-9AAB914828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2B7277-3A59-60C0-107C-FF6182150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Estrutura da Res. CNE/CES nº 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5E0B76-B426-6902-6405-DA58DD76E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648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/>
              <a:t>CAPÍTULO I – Das disposições preliminares</a:t>
            </a:r>
            <a:endParaRPr lang="pt-BR" b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t-BR" dirty="0">
                <a:solidFill>
                  <a:srgbClr val="0070C0"/>
                </a:solidFill>
              </a:rPr>
              <a:t>CAPÍTULO II – Do perfil e das competências do egresso</a:t>
            </a:r>
          </a:p>
          <a:p>
            <a:pPr>
              <a:lnSpc>
                <a:spcPct val="150000"/>
              </a:lnSpc>
            </a:pPr>
            <a:r>
              <a:rPr lang="pt-BR" dirty="0">
                <a:solidFill>
                  <a:srgbClr val="0070C0"/>
                </a:solidFill>
              </a:rPr>
              <a:t>CAPÍTULO III – Da organização do curso</a:t>
            </a:r>
          </a:p>
          <a:p>
            <a:pPr>
              <a:lnSpc>
                <a:spcPct val="150000"/>
              </a:lnSpc>
            </a:pPr>
            <a:r>
              <a:rPr lang="pt-BR" dirty="0"/>
              <a:t>CAPÍTULO IV – Das disposições finais</a:t>
            </a:r>
          </a:p>
          <a:p>
            <a:pPr>
              <a:lnSpc>
                <a:spcPct val="150000"/>
              </a:lnSpc>
            </a:pPr>
            <a:r>
              <a:rPr lang="pt-BR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APÊDICE 1 – Competências e habilidades</a:t>
            </a:r>
            <a:endParaRPr lang="pt-BR" dirty="0">
              <a:solidFill>
                <a:srgbClr val="0070C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603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8A2B0DA-B78D-0A35-4DA1-6AA5153957C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1923"/>
          <a:stretch/>
        </p:blipFill>
        <p:spPr>
          <a:xfrm>
            <a:off x="279944" y="521111"/>
            <a:ext cx="11700587" cy="5766618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F80F8C33-7974-084C-1E4D-AAC491A72BA2}"/>
              </a:ext>
            </a:extLst>
          </p:cNvPr>
          <p:cNvSpPr/>
          <p:nvPr/>
        </p:nvSpPr>
        <p:spPr>
          <a:xfrm>
            <a:off x="560439" y="1071717"/>
            <a:ext cx="7423355" cy="2005780"/>
          </a:xfrm>
          <a:prstGeom prst="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F24FFB2C-11E5-E345-A8E3-3F17086BF03B}"/>
              </a:ext>
            </a:extLst>
          </p:cNvPr>
          <p:cNvSpPr txBox="1"/>
          <p:nvPr/>
        </p:nvSpPr>
        <p:spPr>
          <a:xfrm>
            <a:off x="2349910" y="6371303"/>
            <a:ext cx="7502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Fonte: CFC (2024, p. 9)</a:t>
            </a:r>
          </a:p>
        </p:txBody>
      </p:sp>
    </p:spTree>
    <p:extLst>
      <p:ext uri="{BB962C8B-B14F-4D97-AF65-F5344CB8AC3E}">
        <p14:creationId xmlns:p14="http://schemas.microsoft.com/office/powerpoint/2010/main" val="344163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3E20E2C6-4E76-7246-7FF7-D7C3DC65CE7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741"/>
          <a:stretch/>
        </p:blipFill>
        <p:spPr>
          <a:xfrm>
            <a:off x="415659" y="1474839"/>
            <a:ext cx="11402715" cy="3883741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931A6369-6982-0CC7-C040-B11E154C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Exemplo de habilidade e competências...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6FF3A7E-A5A4-2C05-E33C-27ED5CEEADE2}"/>
              </a:ext>
            </a:extLst>
          </p:cNvPr>
          <p:cNvSpPr txBox="1"/>
          <p:nvPr/>
        </p:nvSpPr>
        <p:spPr>
          <a:xfrm>
            <a:off x="2261419" y="5383161"/>
            <a:ext cx="7502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Fonte: CNE (2024, p. 5)</a:t>
            </a:r>
          </a:p>
        </p:txBody>
      </p:sp>
    </p:spTree>
    <p:extLst>
      <p:ext uri="{BB962C8B-B14F-4D97-AF65-F5344CB8AC3E}">
        <p14:creationId xmlns:p14="http://schemas.microsoft.com/office/powerpoint/2010/main" val="2681037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61C918-BCA5-CFA4-2774-2228AD865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8F53F265-7331-EB73-F595-4BFB7B056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Algumas mudanças...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806027D0-5E4D-C0A8-DDDA-6AA639BFC679}"/>
              </a:ext>
            </a:extLst>
          </p:cNvPr>
          <p:cNvSpPr/>
          <p:nvPr/>
        </p:nvSpPr>
        <p:spPr>
          <a:xfrm>
            <a:off x="838199" y="1685773"/>
            <a:ext cx="3094703" cy="132556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Os alunos serão formados com base nos valores ESG e nas novas tecnologias e ambientes digitais</a:t>
            </a:r>
            <a:endParaRPr lang="pt-BR" b="1" dirty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8960E468-5AEE-0625-86FD-1708CA407853}"/>
              </a:ext>
            </a:extLst>
          </p:cNvPr>
          <p:cNvSpPr/>
          <p:nvPr/>
        </p:nvSpPr>
        <p:spPr>
          <a:xfrm>
            <a:off x="4274581" y="1685774"/>
            <a:ext cx="3094703" cy="132556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O curso deve priorizar o estudo de informações financeiras e não financeiras.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0297857A-016C-FD2A-5F37-EE5C6103A1AC}"/>
              </a:ext>
            </a:extLst>
          </p:cNvPr>
          <p:cNvSpPr/>
          <p:nvPr/>
        </p:nvSpPr>
        <p:spPr>
          <a:xfrm>
            <a:off x="7710963" y="1685772"/>
            <a:ext cx="3094703" cy="132556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O foco agora é fortalecer as habilidade e competências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260C7377-7170-2505-8288-99C5CD056F1D}"/>
              </a:ext>
            </a:extLst>
          </p:cNvPr>
          <p:cNvSpPr/>
          <p:nvPr/>
        </p:nvSpPr>
        <p:spPr>
          <a:xfrm>
            <a:off x="838199" y="3509657"/>
            <a:ext cx="3094703" cy="132556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Pode-se oferecer:</a:t>
            </a:r>
          </a:p>
          <a:p>
            <a:pPr algn="ctr"/>
            <a:r>
              <a:rPr lang="pt-BR" b="1" dirty="0">
                <a:solidFill>
                  <a:schemeClr val="bg1"/>
                </a:solidFill>
              </a:rPr>
              <a:t> I - estágio supervisionado; ou II - laboratório de simulações.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746F516F-57C4-5BC3-102F-3170D9100C6D}"/>
              </a:ext>
            </a:extLst>
          </p:cNvPr>
          <p:cNvSpPr/>
          <p:nvPr/>
        </p:nvSpPr>
        <p:spPr>
          <a:xfrm>
            <a:off x="4274581" y="3509656"/>
            <a:ext cx="3094703" cy="132556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O TCC é um componente curricular opcional.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AA421857-7ED4-B9CB-5332-30BEFAD9EF12}"/>
              </a:ext>
            </a:extLst>
          </p:cNvPr>
          <p:cNvSpPr/>
          <p:nvPr/>
        </p:nvSpPr>
        <p:spPr>
          <a:xfrm>
            <a:off x="7710963" y="3497572"/>
            <a:ext cx="3094703" cy="132556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Organizar processo de acompanhamento contínuo do egresso para melhoria do curso.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FCB5DAB2-6774-47A3-0DE5-6FCDE6B31FAD}"/>
              </a:ext>
            </a:extLst>
          </p:cNvPr>
          <p:cNvSpPr txBox="1"/>
          <p:nvPr/>
        </p:nvSpPr>
        <p:spPr>
          <a:xfrm>
            <a:off x="838199" y="5569545"/>
            <a:ext cx="103607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</a:t>
            </a:r>
            <a:r>
              <a:rPr lang="pt-BR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azer uma análise SWOT da região onde o curso está inserido, para saber quais são as demandas do mercado e definir o perfil do egresso diante das novas diretrizes.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80670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C6915E-1FE8-B3DC-AA91-E47BDEF66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6299"/>
            <a:ext cx="10515600" cy="1325563"/>
          </a:xfrm>
        </p:spPr>
        <p:txBody>
          <a:bodyPr>
            <a:norm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Para se ajustarem, as IES devem: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9D4CC8-0D78-CAB1-EB15-B506A516D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9485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pt-BR" dirty="0"/>
              <a:t>reestruturar o Projeto Pedagógico do Curso (PPC);</a:t>
            </a:r>
          </a:p>
          <a:p>
            <a:pPr>
              <a:lnSpc>
                <a:spcPct val="150000"/>
              </a:lnSpc>
            </a:pPr>
            <a:r>
              <a:rPr lang="pt-BR" dirty="0"/>
              <a:t>promover a formação de professores (diretrizes, metodologias ativas);</a:t>
            </a:r>
          </a:p>
          <a:p>
            <a:pPr>
              <a:lnSpc>
                <a:spcPct val="150000"/>
              </a:lnSpc>
            </a:pPr>
            <a:r>
              <a:rPr lang="pt-BR" dirty="0"/>
              <a:t>fomentar a interdisciplinaridade e multidisciplinaridade (ESG);</a:t>
            </a:r>
          </a:p>
          <a:p>
            <a:pPr>
              <a:lnSpc>
                <a:spcPct val="150000"/>
              </a:lnSpc>
            </a:pPr>
            <a:r>
              <a:rPr lang="pt-BR" dirty="0"/>
              <a:t>incluir experiências práticas e articuladas com o mundo do trabalho (estágios, laboratório, projetos);</a:t>
            </a:r>
          </a:p>
          <a:p>
            <a:pPr>
              <a:lnSpc>
                <a:spcPct val="150000"/>
              </a:lnSpc>
            </a:pPr>
            <a:r>
              <a:rPr lang="pt-BR" dirty="0"/>
              <a:t>fazer avaliação contínua do processo de aprendizagem (desempenho acadêmico, </a:t>
            </a:r>
            <a:r>
              <a:rPr lang="pt-BR" i="1" dirty="0"/>
              <a:t>feedback</a:t>
            </a:r>
            <a:r>
              <a:rPr lang="pt-BR" dirty="0"/>
              <a:t> de estudantes e mercado).</a:t>
            </a:r>
          </a:p>
          <a:p>
            <a:pPr>
              <a:lnSpc>
                <a:spcPct val="150000"/>
              </a:lnSpc>
            </a:pPr>
            <a:r>
              <a:rPr lang="pt-BR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36674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84E8BD-674D-009C-088D-34027E2370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29B186F-0C8F-0E33-BAC0-3A76B20F88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7121" y="359564"/>
            <a:ext cx="4395019" cy="6198552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ACB81026-191B-10F2-1782-AC9BF9F48CA2}"/>
              </a:ext>
            </a:extLst>
          </p:cNvPr>
          <p:cNvSpPr txBox="1"/>
          <p:nvPr/>
        </p:nvSpPr>
        <p:spPr>
          <a:xfrm>
            <a:off x="6322143" y="4165712"/>
            <a:ext cx="4395019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https://cfc.org.br/wp-content/uploads/2024/10/guia_diretrizes_curriculares.pdf</a:t>
            </a:r>
            <a:endParaRPr lang="pt-B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8017286F-8F98-2862-015D-903EE8E5E385}"/>
              </a:ext>
            </a:extLst>
          </p:cNvPr>
          <p:cNvSpPr txBox="1"/>
          <p:nvPr/>
        </p:nvSpPr>
        <p:spPr>
          <a:xfrm>
            <a:off x="6322143" y="1199504"/>
            <a:ext cx="4847303" cy="2259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pt-B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laborado pela Comissão Nacional de Educação Contábil do CFC, coordenada pela Contador Maria Clara </a:t>
            </a:r>
            <a:r>
              <a:rPr lang="pt-BR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Bugarim</a:t>
            </a:r>
            <a:r>
              <a:rPr lang="pt-B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Objetivo: fornecer uma análise detalhada e esclarecimentos sobre as diretrizes que orientam a formação dos profissionais de contabilidade no Brasil</a:t>
            </a:r>
            <a:endParaRPr lang="pt-B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010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E818B7-4166-5D29-55C6-3F7C91777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A33AA3-D6C4-37D0-E4D1-CB5A272BD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6E1804-2861-1D24-879C-1C37887FF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8814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pt-BR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CONSELHO FEDERAL DE CONTABILIDADE (CFC). </a:t>
            </a:r>
            <a:r>
              <a:rPr lang="pt-BR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Diretrizes curriculares nacionais do curso de Ciências Contábeis</a:t>
            </a:r>
            <a:r>
              <a:rPr lang="pt-BR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comentada. Brasília: CFC, 2024. Disponível em: </a:t>
            </a:r>
            <a:r>
              <a:rPr lang="pt-BR" sz="1800" u="sng" kern="100" dirty="0">
                <a:solidFill>
                  <a:srgbClr val="467886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https://cfc.org.br/</a:t>
            </a:r>
            <a:r>
              <a:rPr lang="pt-BR" sz="1800" u="sng" kern="100" dirty="0" err="1">
                <a:solidFill>
                  <a:srgbClr val="467886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wp-content</a:t>
            </a:r>
            <a:r>
              <a:rPr lang="pt-BR" sz="1800" u="sng" kern="100" dirty="0">
                <a:solidFill>
                  <a:srgbClr val="467886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/uploads/2024/10/guia_diretrizes_curriculares.pdf</a:t>
            </a:r>
            <a:r>
              <a:rPr lang="pt-BR" sz="18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Acesso em: 5 out. 2024.</a:t>
            </a:r>
          </a:p>
          <a:p>
            <a:pPr>
              <a:lnSpc>
                <a:spcPct val="100000"/>
              </a:lnSpc>
            </a:pPr>
            <a:r>
              <a:rPr lang="pt-BR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CONSELHO NACIONAL DE EDUCAÇÃO (CNE). Câmara de Ensino Superior (CES). </a:t>
            </a:r>
            <a:r>
              <a:rPr lang="pt-BR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Resolução CNE/CES nº 1</a:t>
            </a:r>
            <a:r>
              <a:rPr lang="pt-BR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r>
              <a:rPr lang="pt-BR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 27 de março de 2024. Institui as diretrizes curriculares nacionais do curso de graduação em Ciências Contábeis, bacharelado. Disponível em: </a:t>
            </a:r>
            <a:r>
              <a:rPr lang="pt-BR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http://portal.mec.gov.br/</a:t>
            </a:r>
            <a:r>
              <a:rPr lang="pt-BR" sz="18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index.php?option</a:t>
            </a:r>
            <a:r>
              <a:rPr lang="pt-BR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=</a:t>
            </a:r>
            <a:r>
              <a:rPr lang="pt-BR" sz="18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com_docman&amp;view</a:t>
            </a:r>
            <a:r>
              <a:rPr lang="pt-BR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=</a:t>
            </a:r>
            <a:r>
              <a:rPr lang="pt-BR" sz="18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download&amp;alias</a:t>
            </a:r>
            <a:r>
              <a:rPr lang="pt-BR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=257031-rces001-24&amp;category_slug=marco-2024&amp;Itemid=30192</a:t>
            </a:r>
            <a:r>
              <a:rPr lang="pt-BR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Acesso em: 5 out. 2024.</a:t>
            </a:r>
          </a:p>
        </p:txBody>
      </p:sp>
    </p:spTree>
    <p:extLst>
      <p:ext uri="{BB962C8B-B14F-4D97-AF65-F5344CB8AC3E}">
        <p14:creationId xmlns:p14="http://schemas.microsoft.com/office/powerpoint/2010/main" val="305042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665</Words>
  <Application>Microsoft Office PowerPoint</Application>
  <PresentationFormat>Widescreen</PresentationFormat>
  <Paragraphs>49</Paragraphs>
  <Slides>9</Slides>
  <Notes>5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Tema do Office</vt:lpstr>
      <vt:lpstr>Figura</vt:lpstr>
      <vt:lpstr>Diretrizes curriculares do curso de Ciências Contábeis</vt:lpstr>
      <vt:lpstr>Diretrizes Curriculares do Curso de Ciências Contábeis</vt:lpstr>
      <vt:lpstr>Estrutura da Res. CNE/CES nº 1</vt:lpstr>
      <vt:lpstr>Apresentação do PowerPoint</vt:lpstr>
      <vt:lpstr>Exemplo de habilidade e competências...</vt:lpstr>
      <vt:lpstr>Algumas mudanças...</vt:lpstr>
      <vt:lpstr>Para se ajustarem, as IES devem:</vt:lpstr>
      <vt:lpstr>Apresentação do PowerPoint</vt:lpstr>
      <vt:lpstr>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FRANCISCO TAVARES FILHO</dc:creator>
  <cp:lastModifiedBy>FRANCISCO TAVARES FILHO</cp:lastModifiedBy>
  <cp:revision>1</cp:revision>
  <dcterms:created xsi:type="dcterms:W3CDTF">2024-11-05T16:00:04Z</dcterms:created>
  <dcterms:modified xsi:type="dcterms:W3CDTF">2024-11-05T18:44:23Z</dcterms:modified>
</cp:coreProperties>
</file>